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726" r:id="rId3"/>
    <p:sldId id="668" r:id="rId4"/>
    <p:sldId id="670" r:id="rId5"/>
    <p:sldId id="636" r:id="rId6"/>
    <p:sldId id="735" r:id="rId7"/>
    <p:sldId id="716" r:id="rId8"/>
    <p:sldId id="742" r:id="rId9"/>
    <p:sldId id="743" r:id="rId10"/>
    <p:sldId id="744" r:id="rId11"/>
    <p:sldId id="745" r:id="rId12"/>
    <p:sldId id="746" r:id="rId13"/>
    <p:sldId id="747" r:id="rId14"/>
    <p:sldId id="736" r:id="rId15"/>
    <p:sldId id="729" r:id="rId16"/>
    <p:sldId id="737" r:id="rId17"/>
    <p:sldId id="738" r:id="rId18"/>
    <p:sldId id="739" r:id="rId19"/>
    <p:sldId id="741" r:id="rId20"/>
    <p:sldId id="725" r:id="rId21"/>
    <p:sldId id="717" r:id="rId22"/>
    <p:sldId id="70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000000"/>
    <a:srgbClr val="C1E442"/>
    <a:srgbClr val="C6D254"/>
    <a:srgbClr val="72AF2F"/>
    <a:srgbClr val="5C88D0"/>
    <a:srgbClr val="2A6EA8"/>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1" autoAdjust="0"/>
    <p:restoredTop sz="95285" autoAdjust="0"/>
  </p:normalViewPr>
  <p:slideViewPr>
    <p:cSldViewPr snapToGrid="0">
      <p:cViewPr varScale="1">
        <p:scale>
          <a:sx n="74" d="100"/>
          <a:sy n="74" d="100"/>
        </p:scale>
        <p:origin x="739"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2220"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8/23/2019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8/23/2019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12603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2314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0352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29933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021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31216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07827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54569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338427"/>
            <a:ext cx="11418887" cy="372894"/>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a:ea typeface="+mn-ea"/>
                <a:cs typeface="Arial" panose="020B0604020202020204" pitchFamily="34" charset="0"/>
              </a:rPr>
              <a:t>S5-195039,S5#125ah, Sapporo Japan 25 - 28 June 2019</a:t>
            </a:r>
          </a:p>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a:ea typeface="+mn-ea"/>
                <a:cs typeface="Arial" panose="020B0604020202020204" pitchFamily="34" charset="0"/>
              </a:rPr>
              <a:t>               S5#126, Bruges Belgium 19 - 23 August 2019 </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a:t>
            </a:r>
            <a:r>
              <a:rPr lang="en-GB" altLang="en-US" sz="1067"/>
              <a:t>3GPP 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SA/WG5_TM/TSGS5_126/Docs/S5-195300.zip"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www.3gpp.org/ftp/TSG_SA/WG5_TM/TSGS5_126/Docs/S5-195336.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SA/WG5_TM/TSGS5_126/Docs/S5-195312.zip"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www.3gpp.org/ftp/TSG_SA/WG5_TM/TSGS5_126/Docs/S5-195347.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WG5_TM/TSGS5_126/Docs/S5-195322.zip"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www.3gpp.org/ftp/TSG_SA/WG5_TM/TSGS5_126/Docs/S5-195068.zip" TargetMode="External"/><Relationship Id="rId5" Type="http://schemas.openxmlformats.org/officeDocument/2006/relationships/hyperlink" Target="http://www.3gpp.org/ftp/TSG_SA/WG5_TM/TSGS5_126/Docs/S5-195067.zip" TargetMode="External"/><Relationship Id="rId4" Type="http://schemas.openxmlformats.org/officeDocument/2006/relationships/hyperlink" Target="http://www.3gpp.org/ftp/TSG_SA/WG5_TM/TSGS5_126/Docs/S5-195357.zip"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5_TM/TSGS5_125AH/Docs/S5-194037.zip" TargetMode="External"/><Relationship Id="rId2" Type="http://schemas.openxmlformats.org/officeDocument/2006/relationships/hyperlink" Target="http://www.3gpp.org/ftp/TSG_SA/WG5_TM/TSGS5_126/Docs/S5-195056.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25AH/Docs/S5-194026.zip" TargetMode="External"/><Relationship Id="rId5" Type="http://schemas.openxmlformats.org/officeDocument/2006/relationships/hyperlink" Target="http://www.3gpp.org/ftp/TSG_SA/WG5_TM/TSGS5_126/Docs/S5-195069.zip" TargetMode="External"/><Relationship Id="rId4" Type="http://schemas.openxmlformats.org/officeDocument/2006/relationships/hyperlink" Target="http://www.3gpp.org/ftp/TSG_SA/WG5_TM/TSGS5_126/Docs/S5-19506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SA/WG5_TM/TSGS5_126/Docs/S5-195056.zip" TargetMode="External"/><Relationship Id="rId2" Type="http://schemas.openxmlformats.org/officeDocument/2006/relationships/hyperlink" Target="http://www.3gpp.org/ftp/TSG_SA/WG5_TM/TSGS5_125AH/Docs/S5-194026.zip" TargetMode="External"/><Relationship Id="rId1" Type="http://schemas.openxmlformats.org/officeDocument/2006/relationships/slideLayout" Target="../slideLayouts/slideLayout3.xml"/><Relationship Id="rId4" Type="http://schemas.openxmlformats.org/officeDocument/2006/relationships/hyperlink" Target="http://www.3gpp.org/ftp/TSG_SA/WG5_TM/TSGS5_126/Docs/S5-195134.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SA/WG5_TM/TSGS5_126/Docs/S5-195063.zip"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SA/WG5_TM/TSGS5_126/Docs/S5-195072.zip"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www.3gpp.org/ftp/TSG_SA/WG5_TM/TSGS5_126/Docs/S5-195102.zip" TargetMode="External"/><Relationship Id="rId4" Type="http://schemas.openxmlformats.org/officeDocument/2006/relationships/hyperlink" Target="http://www.3gpp.org/ftp/TSG_SA/WG5_TM/TSGS5_126/Docs/S5-195101.zip"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400" y="1927230"/>
            <a:ext cx="10363200" cy="2390770"/>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a:t> </a:t>
            </a:r>
            <a:r>
              <a:rPr lang="en-GB" altLang="zh-CN" sz="4800" b="1"/>
              <a:t>SA5 CH SWG Exec Report</a:t>
            </a:r>
            <a:br>
              <a:rPr lang="en-GB" sz="4800" b="1" i="1"/>
            </a:br>
            <a:r>
              <a:rPr lang="en-US" sz="2400">
                <a:latin typeface="Arial" pitchFamily="34" charset="0"/>
              </a:rPr>
              <a:t>SA5#125ah, </a:t>
            </a:r>
            <a:r>
              <a:rPr lang="fi-FI" sz="2400">
                <a:latin typeface="Arial" pitchFamily="34" charset="0"/>
              </a:rPr>
              <a:t>25-28 June 2019</a:t>
            </a:r>
            <a:br>
              <a:rPr lang="fi-FI" sz="2400">
                <a:latin typeface="Arial" pitchFamily="34" charset="0"/>
              </a:rPr>
            </a:br>
            <a:r>
              <a:rPr lang="en-US" sz="2400">
                <a:latin typeface="Arial" pitchFamily="34" charset="0"/>
              </a:rPr>
              <a:t> </a:t>
            </a:r>
            <a:r>
              <a:rPr lang="fi-FI" sz="2400">
                <a:latin typeface="Arial" pitchFamily="34" charset="0"/>
              </a:rPr>
              <a:t>Sapporo, Japan </a:t>
            </a:r>
            <a:br>
              <a:rPr lang="fi-FI" sz="2400">
                <a:latin typeface="Arial" pitchFamily="34" charset="0"/>
              </a:rPr>
            </a:br>
            <a:r>
              <a:rPr lang="fr-FR" sz="2400">
                <a:latin typeface="Arial" pitchFamily="34" charset="0"/>
              </a:rPr>
              <a:t>SA5#126, </a:t>
            </a:r>
            <a:r>
              <a:rPr lang="en-US" sz="2400">
                <a:latin typeface="Arial" pitchFamily="34" charset="0"/>
              </a:rPr>
              <a:t>19 – 23 August 2019</a:t>
            </a:r>
            <a:br>
              <a:rPr lang="fr-FR" sz="2400">
                <a:latin typeface="Arial" pitchFamily="34" charset="0"/>
              </a:rPr>
            </a:br>
            <a:r>
              <a:rPr lang="en-US" sz="2400">
                <a:latin typeface="Arial" pitchFamily="34" charset="0"/>
              </a:rPr>
              <a:t>Bruges, Belgium </a:t>
            </a:r>
            <a:r>
              <a:rPr lang="fi-FI" sz="2400">
                <a:latin typeface="Arial" pitchFamily="34" charset="0"/>
              </a:rPr>
              <a:t>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828800" y="4318000"/>
            <a:ext cx="8534400" cy="1752600"/>
          </a:xfrm>
        </p:spPr>
        <p:txBody>
          <a:bodyPr/>
          <a:lstStyle/>
          <a:p>
            <a:pPr>
              <a:lnSpc>
                <a:spcPct val="80000"/>
              </a:lnSpc>
            </a:pPr>
            <a:br>
              <a:rPr lang="en-US" altLang="en-US" sz="2667"/>
            </a:br>
            <a:r>
              <a:rPr lang="en-GB" sz="2400">
                <a:latin typeface="Arial" charset="0"/>
              </a:rPr>
              <a:t>Maryse GARDELLA, SWG Chair, Nokia</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28601238"/>
              </p:ext>
            </p:extLst>
          </p:nvPr>
        </p:nvGraphicFramePr>
        <p:xfrm>
          <a:off x="232011" y="1228298"/>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on Trigger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on Trigger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S5-195300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 the QoS Change Trigger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S5-195336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 the QoS Change Trigger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76590050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86683737"/>
              </p:ext>
            </p:extLst>
          </p:nvPr>
        </p:nvGraphicFramePr>
        <p:xfrm>
          <a:off x="232011" y="1321816"/>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coordination of information element category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coordination of information element category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coordination of attribute Presence condition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coordination of attribute Presence condition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Correction of NetworkFunctionInformation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NetworkFunctionInformation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S5-195312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correction of PDU session charging information definition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S5-195347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PDU session charging information definition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15307087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14734969"/>
              </p:ext>
            </p:extLst>
          </p:nvPr>
        </p:nvGraphicFramePr>
        <p:xfrm>
          <a:off x="232011" y="1321816"/>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S5-195796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HTTP Status Codes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S5-195797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HTTP Status Codes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S5-195798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data structure of response body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S5-195799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data structure of response body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S5-195322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serving Network Function identifier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33039668"/>
                  </a:ext>
                </a:extLst>
              </a:tr>
              <a:tr h="470750">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S5-195357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serving Network Function identifier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632777203"/>
                  </a:ext>
                </a:extLst>
              </a:tr>
              <a:tr h="447607">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S5-195800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 inconsistent CHF CDR parameter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28301458"/>
                  </a:ext>
                </a:extLst>
              </a:tr>
              <a:tr h="325494">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S5-195801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 inconsistent CHF CDR parameter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07873227"/>
                  </a:ext>
                </a:extLst>
              </a:tr>
              <a:tr h="386725">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S5-195067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32.260 Correction of BGCF CDR description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S5-195068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BGCF CDR description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7286429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9187306"/>
              </p:ext>
            </p:extLst>
          </p:nvPr>
        </p:nvGraphicFramePr>
        <p:xfrm>
          <a:off x="301284" y="1758233"/>
          <a:ext cx="11150206" cy="3826323"/>
        </p:xfrm>
        <a:graphic>
          <a:graphicData uri="http://schemas.openxmlformats.org/drawingml/2006/table">
            <a:tbl>
              <a:tblPr/>
              <a:tblGrid>
                <a:gridCol w="1359535">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S5-195802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675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Corrections on OpenAPI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Corrections on OpenAPI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733039668"/>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S5-195726</a:t>
                      </a:r>
                      <a:endParaRPr lang="en-US" sz="1400" b="0" i="0" u="none" strike="noStrike" kern="1200">
                        <a:solidFill>
                          <a:schemeClr val="tx1"/>
                        </a:solidFill>
                        <a:effectLst/>
                        <a:latin typeface="Arial" panose="020B0604020202020204" pitchFamily="34" charset="0"/>
                        <a:ea typeface="+mn-ea"/>
                        <a:cs typeface="+mn-cs"/>
                      </a:endParaRPr>
                    </a:p>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Email approval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on OpenAPI version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3429554294"/>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S5-195727</a:t>
                      </a:r>
                      <a:endParaRPr lang="en-US" sz="1400" b="0" i="0" u="none" strike="noStrike" kern="1200">
                        <a:solidFill>
                          <a:schemeClr val="tx1"/>
                        </a:solidFill>
                        <a:effectLst/>
                        <a:latin typeface="Arial" panose="020B0604020202020204" pitchFamily="34" charset="0"/>
                        <a:ea typeface="+mn-ea"/>
                        <a:cs typeface="+mn-cs"/>
                      </a:endParaRPr>
                    </a:p>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Email approval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on OpenAPI version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91597400"/>
                  </a:ext>
                </a:extLst>
              </a:tr>
            </a:tbl>
          </a:graphicData>
        </a:graphic>
      </p:graphicFrame>
    </p:spTree>
    <p:extLst>
      <p:ext uri="{BB962C8B-B14F-4D97-AF65-F5344CB8AC3E}">
        <p14:creationId xmlns:p14="http://schemas.microsoft.com/office/powerpoint/2010/main" val="14403354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54621871"/>
              </p:ext>
            </p:extLst>
          </p:nvPr>
        </p:nvGraphicFramePr>
        <p:xfrm>
          <a:off x="0" y="948717"/>
          <a:ext cx="12110936" cy="5328849"/>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VBCLTE</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55%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mn-ea"/>
                          <a:cs typeface="Arial" charset="0"/>
                        </a:rPr>
                        <a:t>SA#85 September 2019 </a:t>
                      </a:r>
                      <a:r>
                        <a:rPr kumimoji="0" lang="en-GB" altLang="zh-CN" sz="1600" b="0" i="0" u="none" strike="noStrike" kern="1200" cap="none" normalizeH="0" baseline="0">
                          <a:ln>
                            <a:noFill/>
                          </a:ln>
                          <a:solidFill>
                            <a:srgbClr val="FF0000"/>
                          </a:solidFill>
                          <a:effectLst/>
                          <a:latin typeface="Calibri" pitchFamily="34" charset="0"/>
                          <a:ea typeface="宋体" pitchFamily="2" charset="-122"/>
                          <a:cs typeface="Arial" charset="0"/>
                        </a:rPr>
                        <a:t>=&gt; SA#86 December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LS reply to CT3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to help progress with larification on caller/callee (especially for 3PTY conf), and no specific PCC requirement for both 3PTY conf and CAT supplementary services</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S5-194321</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157919"/>
              </p:ext>
            </p:extLst>
          </p:nvPr>
        </p:nvGraphicFramePr>
        <p:xfrm>
          <a:off x="0" y="948717"/>
          <a:ext cx="12110936" cy="5339373"/>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70%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 CR to TS 32.255 was agreed on </a:t>
                      </a: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introduction of criteria for SMF selection of "Offline Only" service.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 CR to TS 32.290 was agreed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on common message attributes applicability for Nchf_OfflineOnlyCharging service.</a:t>
                      </a: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stage 3 TS 32.291 Nchf_O</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fflineOnlyCharging API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Data Model: data types referencing data types description in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Nchf_ConvergedCharging service when similar.</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Annex OpenAPI introduction</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32.255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(S5-194322)</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32.290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S5-194323), CRs TS 32.291 (S5-194324, S5-194325, S5-194326, S5-194327, S5-194328)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29174"/>
              </p:ext>
            </p:extLst>
          </p:nvPr>
        </p:nvGraphicFramePr>
        <p:xfrm>
          <a:off x="0" y="948717"/>
          <a:ext cx="12110936" cy="5548907"/>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60%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32.255 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message flow for EPS to 5GS handover for roaming in Home routed scenario, reflecting the "Visited created Charging Id, Home provided Charging ID" conveyed between VPLMN and HPLMN, and their use within each PLMN.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Definition of charging information for interworking with EPC: use of 5G attributes and CDR fields extended with EPC specific ones in the new Interworking Annex.</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Handover triggers for w/o N26, RAT Type change trigger for N26</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stage 3 </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32.291 Nchf_Converged</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API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1504920" lvl="2" indent="-285750" algn="l" defTabSz="1219170" rtl="0" eaLnBrk="1" latinLnBrk="0" hangingPunct="1">
                        <a:buFont typeface="Courier New" panose="02070309020205020404" pitchFamily="49" charset="0"/>
                        <a:buChar char="o"/>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Extensions of Data model</a:t>
                      </a:r>
                    </a:p>
                    <a:p>
                      <a:pPr marL="1504920" lvl="2" indent="-285750" algn="l" defTabSz="1219170" rtl="0" eaLnBrk="1" latinLnBrk="0" hangingPunct="1">
                        <a:buFont typeface="Courier New" panose="02070309020205020404" pitchFamily="49" charset="0"/>
                        <a:buChar char="o"/>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Update OpenAPI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32.298  ASN.1 CHF CDR with "charging Ids" and extended EPC parameters</a:t>
                      </a:r>
                      <a:endPar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32.255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(S5-194329, S5-194330, S5-194331, S5-194332, S5-194359, S5-195573)</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32.291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S5-194333, S5-194335, S5-194336), CR TS 32.298 (S5-194334)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54663467"/>
              </p:ext>
            </p:extLst>
          </p:nvPr>
        </p:nvGraphicFramePr>
        <p:xfrm>
          <a:off x="0" y="948717"/>
          <a:ext cx="12110936" cy="5328849"/>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SA#86 –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NEF charging information Information Elements (IEs) definition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Information Element setting - details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32.254 (S5-195574, S5-195575</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1749913"/>
              </p:ext>
            </p:extLst>
          </p:nvPr>
        </p:nvGraphicFramePr>
        <p:xfrm>
          <a:off x="264160" y="946150"/>
          <a:ext cx="11663680" cy="5633618"/>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 =&gt; </a:t>
                      </a:r>
                      <a:r>
                        <a:rPr kumimoji="0" lang="en-GB" altLang="zh-CN" sz="1600" b="0" i="0" u="none" strike="noStrike" kern="1200" cap="none" normalizeH="0" baseline="0">
                          <a:ln>
                            <a:noFill/>
                          </a:ln>
                          <a:solidFill>
                            <a:srgbClr val="FF0000"/>
                          </a:solidFill>
                          <a:effectLst/>
                          <a:latin typeface="Calibri" pitchFamily="34" charset="0"/>
                          <a:ea typeface="宋体" pitchFamily="2" charset="-122"/>
                          <a:cs typeface="Arial" charset="0"/>
                        </a:rPr>
                        <a:t>SA5#86 December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476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pCRs were agreed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CHF selection by AMF based on various options.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for registration introducing Immediate Event Charging (IEC) and ECUR.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Registration AMF re-allocation and Registration for SMS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ntroducing untrusted non-3GPP access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ntroducing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L</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ocation reporting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Introduction of Presence Reporting Area (PRA)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AMF Charging profile and Charging Characteristics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U</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pdate Charging information description with specific registration information and N2 connection information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32.290 (S5-195592), CRs TS 32.297 (S5-195581)</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TS 32.256 v0.3.0 from SA5#125ah, pCRs new TS 32.256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 email (S5-195820)</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32.256 sent for information (S5-195822)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(6/6)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41610841"/>
              </p:ext>
            </p:extLst>
          </p:nvPr>
        </p:nvGraphicFramePr>
        <p:xfrm>
          <a:off x="193040" y="948717"/>
          <a:ext cx="11663680" cy="5389778"/>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IMS Charging in 5G System Architecture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5GSIMSCH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840028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T-Mobile USA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SA#87 – March 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32.240, 32.260, 32.275, 32.281,</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32.290, 32.291, 32.298, 32.297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32.275 (MMTel supplementary services)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and charging principles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applicable Triggers for converged charging for the list of MMTel Supp services (Invite, Update…)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CDR handling: referring to IMS CDR handling (to be introduced)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32.280  (Announcement)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referring to IMS converged charging architecture (to be introduced)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principles: same for CHF and OCS</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information principles: same for CHF and OCS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32.275 (S5-195587, S5-195587, S5-195588,S5-195589)</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32.281 (S5-195591, S5-195594, S5-195596)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558403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zh-CN" sz="4400"/>
              <a:t>Administrative aspects</a:t>
            </a:r>
            <a:endParaRPr lang="en-US"/>
          </a:p>
        </p:txBody>
      </p:sp>
      <p:sp>
        <p:nvSpPr>
          <p:cNvPr id="3" name="Content Placeholder 2"/>
          <p:cNvSpPr>
            <a:spLocks noGrp="1"/>
          </p:cNvSpPr>
          <p:nvPr>
            <p:ph type="subTitle" idx="1"/>
          </p:nvPr>
        </p:nvSpPr>
        <p:spPr>
          <a:xfrm>
            <a:off x="1810042" y="3839307"/>
            <a:ext cx="9467558" cy="2133475"/>
          </a:xfrm>
        </p:spPr>
        <p:txBody>
          <a:bodyPr/>
          <a:lstStyle/>
          <a:p>
            <a:pPr marL="534972" indent="-457200"/>
            <a:r>
              <a:rPr lang="en-US" altLang="zh-CN" sz="2900"/>
              <a:t>Future meetings</a:t>
            </a:r>
          </a:p>
          <a:p>
            <a:pPr marL="342900" indent="-342900" algn="l">
              <a:buFont typeface="Wingdings" panose="05000000000000000000" pitchFamily="2" charset="2"/>
              <a:buChar char="§"/>
            </a:pPr>
            <a:r>
              <a:rPr lang="fr-FR" sz="2500"/>
              <a:t>CH will start after end of SA5 Opening Plenary on Monday Q1</a:t>
            </a:r>
            <a:endParaRPr lang="en-US" sz="2500"/>
          </a:p>
          <a:p>
            <a:pPr marL="342900" indent="-342900" algn="l">
              <a:buFont typeface="Wingdings" panose="05000000000000000000" pitchFamily="2" charset="2"/>
              <a:buChar char="§"/>
            </a:pPr>
            <a:endParaRPr lang="en-US" sz="2500"/>
          </a:p>
          <a:p>
            <a:pPr marL="457200" lvl="1" indent="0">
              <a:buNone/>
            </a:pPr>
            <a:endParaRPr lang="en-US" sz="2000"/>
          </a:p>
        </p:txBody>
      </p:sp>
    </p:spTree>
    <p:extLst>
      <p:ext uri="{BB962C8B-B14F-4D97-AF65-F5344CB8AC3E}">
        <p14:creationId xmlns:p14="http://schemas.microsoft.com/office/powerpoint/2010/main" val="352477064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SIs (1/1)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84548816"/>
              </p:ext>
            </p:extLst>
          </p:nvPr>
        </p:nvGraphicFramePr>
        <p:xfrm>
          <a:off x="372918" y="260350"/>
          <a:ext cx="11446164" cy="6090577"/>
        </p:xfrm>
        <a:graphic>
          <a:graphicData uri="http://schemas.openxmlformats.org/drawingml/2006/table">
            <a:tbl>
              <a:tblPr/>
              <a:tblGrid>
                <a:gridCol w="2135480">
                  <a:extLst>
                    <a:ext uri="{9D8B030D-6E8A-4147-A177-3AD203B41FA5}">
                      <a16:colId xmlns:a16="http://schemas.microsoft.com/office/drawing/2014/main" val="20000"/>
                    </a:ext>
                  </a:extLst>
                </a:gridCol>
                <a:gridCol w="3571748">
                  <a:extLst>
                    <a:ext uri="{9D8B030D-6E8A-4147-A177-3AD203B41FA5}">
                      <a16:colId xmlns:a16="http://schemas.microsoft.com/office/drawing/2014/main" val="20001"/>
                    </a:ext>
                  </a:extLst>
                </a:gridCol>
                <a:gridCol w="2929310">
                  <a:extLst>
                    <a:ext uri="{9D8B030D-6E8A-4147-A177-3AD203B41FA5}">
                      <a16:colId xmlns:a16="http://schemas.microsoft.com/office/drawing/2014/main" val="20003"/>
                    </a:ext>
                  </a:extLst>
                </a:gridCol>
                <a:gridCol w="2809626">
                  <a:extLst>
                    <a:ext uri="{9D8B030D-6E8A-4147-A177-3AD203B41FA5}">
                      <a16:colId xmlns:a16="http://schemas.microsoft.com/office/drawing/2014/main" val="20002"/>
                    </a:ext>
                  </a:extLst>
                </a:gridCol>
              </a:tblGrid>
              <a:tr h="33782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081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45% -&gt;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85</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 </a:t>
                      </a:r>
                      <a:r>
                        <a:rPr kumimoji="0" lang="en-GB" altLang="zh-CN" sz="1600" b="0" i="0" u="none" strike="noStrike" kern="1200" cap="none" normalizeH="0" baseline="0">
                          <a:ln>
                            <a:noFill/>
                          </a:ln>
                          <a:solidFill>
                            <a:schemeClr val="tx1"/>
                          </a:solidFill>
                          <a:effectLst/>
                          <a:latin typeface="Calibri" pitchFamily="34" charset="0"/>
                          <a:ea typeface="+mn-ea"/>
                          <a:cs typeface="Arial" charset="0"/>
                        </a:rPr>
                        <a:t>2019 =&gt; </a:t>
                      </a:r>
                      <a:r>
                        <a:rPr kumimoji="0" lang="en-GB" altLang="zh-CN" sz="1600" b="0" i="0" u="none" strike="noStrike" kern="1200" cap="none" normalizeH="0" baseline="0">
                          <a:ln>
                            <a:noFill/>
                          </a:ln>
                          <a:solidFill>
                            <a:srgbClr val="FF0000"/>
                          </a:solidFill>
                          <a:effectLst/>
                          <a:latin typeface="Calibri" pitchFamily="34" charset="0"/>
                          <a:ea typeface="+mn-ea"/>
                          <a:cs typeface="Arial" charset="0"/>
                        </a:rPr>
                        <a:t>SA5#86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375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The following were introduced:</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Business Roles description based on ITU-T Recommendation Y.3103</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2 - Network Slice management based charging:</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issues for NOP model as well as NSaaS model with two solutions (one based on a CTF in NSMF interacting with CHF for NSI operations, and one based on CHF subscription to MnS).</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interaction between charging and Order care for Communication Service using Network Slice is out of scope</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For Topic 1: </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 #1.2 (NS Usage based charging) is concluded with solution based S-NSSAI in the CDR.</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 #1.1 (NS performance and analytics based charging): different solutions with charging functionalities consuming MnS PM service and NWDAF service as well.</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New key issue "usage limit control per CSP of NSIs", and solution based on appropriate CHF addresses.</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New Key issue #1.X: Network slice template based charging with a solution </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B2C: key issue and solution based on existing PDU session charging indicated with S-NSSAI.</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B2BX concluded as addressed under other topics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The TR has concluded on two issues of Topic 1 and two issues of Topic2 to start corresponding normative 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email approval (S5-195821), </a:t>
                      </a:r>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TR 32.845 v0.5.0 from SA5#125ah, </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pCRs new TR 32.845 TR to be sent for information (S5-195823)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a:t>
            </a:r>
            <a:r>
              <a:rPr lang="sv-SE"/>
              <a:t>to SA#84</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668137982"/>
              </p:ext>
            </p:extLst>
          </p:nvPr>
        </p:nvGraphicFramePr>
        <p:xfrm>
          <a:off x="641446" y="1910693"/>
          <a:ext cx="10549718" cy="2349049"/>
        </p:xfrm>
        <a:graphic>
          <a:graphicData uri="http://schemas.openxmlformats.org/drawingml/2006/table">
            <a:tbl>
              <a:tblPr firstRow="1" bandRow="1">
                <a:tableStyleId>{5C22544A-7EE6-4342-B048-85BDC9FD1C3A}</a:tableStyleId>
              </a:tblPr>
              <a:tblGrid>
                <a:gridCol w="1274519">
                  <a:extLst>
                    <a:ext uri="{9D8B030D-6E8A-4147-A177-3AD203B41FA5}">
                      <a16:colId xmlns:a16="http://schemas.microsoft.com/office/drawing/2014/main" val="570476699"/>
                    </a:ext>
                  </a:extLst>
                </a:gridCol>
                <a:gridCol w="5627835">
                  <a:extLst>
                    <a:ext uri="{9D8B030D-6E8A-4147-A177-3AD203B41FA5}">
                      <a16:colId xmlns:a16="http://schemas.microsoft.com/office/drawing/2014/main" val="2618836924"/>
                    </a:ext>
                  </a:extLst>
                </a:gridCol>
                <a:gridCol w="1531961">
                  <a:extLst>
                    <a:ext uri="{9D8B030D-6E8A-4147-A177-3AD203B41FA5}">
                      <a16:colId xmlns:a16="http://schemas.microsoft.com/office/drawing/2014/main" val="20002"/>
                    </a:ext>
                  </a:extLst>
                </a:gridCol>
                <a:gridCol w="2115403">
                  <a:extLst>
                    <a:ext uri="{9D8B030D-6E8A-4147-A177-3AD203B41FA5}">
                      <a16:colId xmlns:a16="http://schemas.microsoft.com/office/drawing/2014/main" val="3016348962"/>
                    </a:ext>
                  </a:extLst>
                </a:gridCol>
              </a:tblGrid>
              <a:tr h="6574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7590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S5-195822</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32.256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management;5G connection and mobility domain charging"</a:t>
                      </a:r>
                    </a:p>
                    <a:p>
                      <a:pPr marL="0" algn="l" defTabSz="1219170" rtl="0" eaLnBrk="1" latinLnBrk="0" hangingPunct="1">
                        <a:spcAft>
                          <a:spcPts val="900"/>
                        </a:spcAft>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Nokia</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391535"/>
                  </a:ext>
                </a:extLst>
              </a:tr>
              <a:tr h="37590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S5-195823</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TR 32.845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management;Study on Charging Aspects of Network Slicing;"</a:t>
                      </a:r>
                    </a:p>
                    <a:p>
                      <a:pPr marL="0" algn="l" defTabSz="1219170" rtl="0" eaLnBrk="1" latinLnBrk="0" hangingPunct="1">
                        <a:spcAft>
                          <a:spcPts val="900"/>
                        </a:spcAft>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Huawei</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6065633"/>
                  </a:ext>
                </a:extLst>
              </a:tr>
            </a:tbl>
          </a:graphicData>
        </a:graphic>
      </p:graphicFrame>
    </p:spTree>
    <p:extLst>
      <p:ext uri="{BB962C8B-B14F-4D97-AF65-F5344CB8AC3E}">
        <p14:creationId xmlns:p14="http://schemas.microsoft.com/office/powerpoint/2010/main" val="2692960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a:t>Incoming 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9149688"/>
              </p:ext>
            </p:extLst>
          </p:nvPr>
        </p:nvGraphicFramePr>
        <p:xfrm>
          <a:off x="355600" y="2114001"/>
          <a:ext cx="11663679" cy="3248388"/>
        </p:xfrm>
        <a:graphic>
          <a:graphicData uri="http://schemas.openxmlformats.org/drawingml/2006/table">
            <a:tbl>
              <a:tblPr firstRow="1" bandRow="1">
                <a:tableStyleId>{5C22544A-7EE6-4342-B048-85BDC9FD1C3A}</a:tableStyleId>
              </a:tblPr>
              <a:tblGrid>
                <a:gridCol w="2036726">
                  <a:extLst>
                    <a:ext uri="{9D8B030D-6E8A-4147-A177-3AD203B41FA5}">
                      <a16:colId xmlns:a16="http://schemas.microsoft.com/office/drawing/2014/main" val="570476699"/>
                    </a:ext>
                  </a:extLst>
                </a:gridCol>
                <a:gridCol w="6092062">
                  <a:extLst>
                    <a:ext uri="{9D8B030D-6E8A-4147-A177-3AD203B41FA5}">
                      <a16:colId xmlns:a16="http://schemas.microsoft.com/office/drawing/2014/main" val="2618836924"/>
                    </a:ext>
                  </a:extLst>
                </a:gridCol>
                <a:gridCol w="1210770">
                  <a:extLst>
                    <a:ext uri="{9D8B030D-6E8A-4147-A177-3AD203B41FA5}">
                      <a16:colId xmlns:a16="http://schemas.microsoft.com/office/drawing/2014/main" val="3016348962"/>
                    </a:ext>
                  </a:extLst>
                </a:gridCol>
                <a:gridCol w="1127269">
                  <a:extLst>
                    <a:ext uri="{9D8B030D-6E8A-4147-A177-3AD203B41FA5}">
                      <a16:colId xmlns:a16="http://schemas.microsoft.com/office/drawing/2014/main" val="3690116950"/>
                    </a:ext>
                  </a:extLst>
                </a:gridCol>
                <a:gridCol w="1196852">
                  <a:extLst>
                    <a:ext uri="{9D8B030D-6E8A-4147-A177-3AD203B41FA5}">
                      <a16:colId xmlns:a16="http://schemas.microsoft.com/office/drawing/2014/main" val="2952368263"/>
                    </a:ext>
                  </a:extLst>
                </a:gridCol>
              </a:tblGrid>
              <a:tr h="1152381">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29273">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rPr>
                        <a:t>S5-195051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to SA2 and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Postponed</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endParaRPr lang="sv-SE"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515863">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S5-195056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from ETSI TC LI to SA5 on 5G Cell ID(s) in the 3GPP SA5 billing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ETSI TC LI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S5-195570</a:t>
                      </a:r>
                      <a:endParaRPr lang="en-US" sz="1400" b="0" i="0" u="none" strike="noStrike" kern="1200">
                        <a:solidFill>
                          <a:schemeClr val="tx1"/>
                        </a:solidFill>
                        <a:effectLst/>
                        <a:latin typeface="Arial" panose="020B0604020202020204" pitchFamily="34" charset="0"/>
                        <a:ea typeface="+mn-ea"/>
                        <a:cs typeface="+mn-cs"/>
                      </a:endParaRPr>
                    </a:p>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197649"/>
                  </a:ext>
                </a:extLst>
              </a:tr>
              <a:tr h="3745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S5-194037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Response LS from SA2 ccSA5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S2-1904819</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965204"/>
                  </a:ext>
                </a:extLst>
              </a:tr>
              <a:tr h="374550">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S5-195060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SA2 to 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S2-1908634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r h="257931">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S5-195069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3GPP SA3-LI cc 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S3i190461</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3963681"/>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S5-194026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CT3 to SA5 on Requirements on Volume Based Charging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C3-191408</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1" i="0" u="sng" strike="noStrike" kern="1200">
                          <a:solidFill>
                            <a:srgbClr val="0000FF"/>
                          </a:solidFill>
                          <a:effectLst/>
                          <a:latin typeface="Calibri" panose="020F0502020204030204" pitchFamily="34" charset="0"/>
                          <a:ea typeface="+mn-ea"/>
                          <a:cs typeface="+mn-cs"/>
                        </a:rPr>
                        <a:t>S5-194321</a:t>
                      </a: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0329636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61065064"/>
              </p:ext>
            </p:extLst>
          </p:nvPr>
        </p:nvGraphicFramePr>
        <p:xfrm>
          <a:off x="487680" y="1828506"/>
          <a:ext cx="11020140" cy="277123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S5-194321</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LS reply from SA5 to CT3 on Requirements on Volume Based Charging</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CT3</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CT1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t" latinLnBrk="0" hangingPunct="1">
                        <a:lnSpc>
                          <a:spcPct val="100000"/>
                        </a:lnSpc>
                        <a:spcBef>
                          <a:spcPts val="0"/>
                        </a:spcBef>
                        <a:spcAft>
                          <a:spcPts val="900"/>
                        </a:spcAft>
                        <a:buClrTx/>
                        <a:buSzTx/>
                        <a:buFontTx/>
                        <a:buNone/>
                        <a:tabLst/>
                        <a:defRPr/>
                      </a:pPr>
                      <a:r>
                        <a:rPr lang="fr-FR" sz="1600" u="none" kern="1200">
                          <a:solidFill>
                            <a:schemeClr val="tx1"/>
                          </a:solidFill>
                          <a:effectLst/>
                          <a:latin typeface="Calibri" panose="020F0502020204030204" pitchFamily="34" charset="0"/>
                          <a:ea typeface="DengXian" panose="02010600030101010101" pitchFamily="2" charset="-122"/>
                          <a:cs typeface="+mn-cs"/>
                        </a:rPr>
                        <a:t> </a:t>
                      </a:r>
                      <a:r>
                        <a:rPr lang="en-GB" sz="1600" u="none" kern="1200">
                          <a:solidFill>
                            <a:schemeClr val="tx1"/>
                          </a:solidFill>
                          <a:effectLst/>
                          <a:latin typeface="Calibri" panose="020F0502020204030204" pitchFamily="34" charset="0"/>
                          <a:ea typeface="DengXian" panose="02010600030101010101" pitchFamily="2" charset="-122"/>
                          <a:cs typeface="+mn-cs"/>
                          <a:hlinkClick r:id="rId2">
                            <a:extLst>
                              <a:ext uri="{A12FA001-AC4F-418D-AE19-62706E023703}">
                                <ahyp:hlinkClr xmlns:ahyp="http://schemas.microsoft.com/office/drawing/2018/hyperlinkcolor" val="tx"/>
                              </a:ext>
                            </a:extLst>
                          </a:hlinkClick>
                        </a:rPr>
                        <a:t>S5-194026</a:t>
                      </a:r>
                      <a:endParaRPr lang="en-US" sz="1600" u="none" kern="1200">
                        <a:solidFill>
                          <a:schemeClr val="tx1"/>
                        </a:solidFill>
                        <a:effectLst/>
                        <a:latin typeface="Calibri" panose="020F0502020204030204" pitchFamily="34" charset="0"/>
                        <a:ea typeface="DengXian" panose="02010600030101010101" pitchFamily="2" charset="-122"/>
                        <a:cs typeface="+mn-cs"/>
                      </a:endParaRPr>
                    </a:p>
                    <a:p>
                      <a:pPr marL="0" marR="0" lvl="0" indent="0" algn="l" defTabSz="1219170" rtl="0" eaLnBrk="1" fontAlgn="t" latinLnBrk="0" hangingPunct="1">
                        <a:lnSpc>
                          <a:spcPct val="100000"/>
                        </a:lnSpc>
                        <a:spcBef>
                          <a:spcPts val="0"/>
                        </a:spcBef>
                        <a:spcAft>
                          <a:spcPts val="900"/>
                        </a:spcAft>
                        <a:buClrTx/>
                        <a:buSzTx/>
                        <a:buFontTx/>
                        <a:buNone/>
                        <a:tabLst/>
                        <a:defRPr/>
                      </a:pP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r h="465724">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S5-195570</a:t>
                      </a:r>
                      <a:endParaRPr lang="en-US" sz="1400" b="0" i="0" u="none" strike="noStrike" kern="1200">
                        <a:solidFill>
                          <a:schemeClr val="tx1"/>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Reply LS from ETSI TC LI to SA5 on 5G Cell ID(s) in the 3GPP SA5 billing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ETSI TC LI </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SA2, SA3-LI, RAN3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S5-195056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8051310"/>
                  </a:ext>
                </a:extLst>
              </a:tr>
              <a:tr h="465724">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S5-195582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LS to SA2 Introduction of CHF Address from PCF</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fr-FR" sz="1600" u="none" kern="1200">
                          <a:solidFill>
                            <a:schemeClr val="tx1"/>
                          </a:solidFill>
                          <a:effectLst/>
                          <a:latin typeface="Calibri" panose="020F0502020204030204" pitchFamily="34" charset="0"/>
                          <a:ea typeface="DengXian" panose="02010600030101010101" pitchFamily="2" charset="-122"/>
                          <a:cs typeface="+mn-cs"/>
                        </a:rPr>
                        <a:t>SA2</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CT3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t" latinLnBrk="0" hangingPunct="1">
                        <a:lnSpc>
                          <a:spcPct val="100000"/>
                        </a:lnSpc>
                        <a:spcBef>
                          <a:spcPts val="0"/>
                        </a:spcBef>
                        <a:spcAft>
                          <a:spcPts val="900"/>
                        </a:spcAft>
                        <a:buClrTx/>
                        <a:buSzTx/>
                        <a:buFontTx/>
                        <a:buNone/>
                        <a:tabLst/>
                        <a:defRPr/>
                      </a:pP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1629743"/>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Work Items / Study Items</a:t>
            </a:r>
          </a:p>
          <a:p>
            <a:pPr algn="ctr">
              <a:defRPr/>
            </a:pPr>
            <a:r>
              <a:rPr lang="en-US" altLang="zh-CN" sz="2400" dirty="0">
                <a:solidFill>
                  <a:srgbClr val="FF0000"/>
                </a:solidFill>
                <a:latin typeface="Calibri"/>
                <a:cs typeface="Times New Roman" pitchFamily="18" charset="0"/>
              </a:rPr>
              <a:t>For approval by SA5 closing 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28382168"/>
              </p:ext>
            </p:extLst>
          </p:nvPr>
        </p:nvGraphicFramePr>
        <p:xfrm>
          <a:off x="573206" y="1381991"/>
          <a:ext cx="10254142" cy="4650163"/>
        </p:xfrm>
        <a:graphic>
          <a:graphicData uri="http://schemas.openxmlformats.org/drawingml/2006/table">
            <a:tbl>
              <a:tblPr/>
              <a:tblGrid>
                <a:gridCol w="1442119">
                  <a:extLst>
                    <a:ext uri="{9D8B030D-6E8A-4147-A177-3AD203B41FA5}">
                      <a16:colId xmlns:a16="http://schemas.microsoft.com/office/drawing/2014/main" val="20000"/>
                    </a:ext>
                  </a:extLst>
                </a:gridCol>
                <a:gridCol w="6820361">
                  <a:extLst>
                    <a:ext uri="{9D8B030D-6E8A-4147-A177-3AD203B41FA5}">
                      <a16:colId xmlns:a16="http://schemas.microsoft.com/office/drawing/2014/main" val="20001"/>
                    </a:ext>
                  </a:extLst>
                </a:gridCol>
                <a:gridCol w="1991662">
                  <a:extLst>
                    <a:ext uri="{9D8B030D-6E8A-4147-A177-3AD203B41FA5}">
                      <a16:colId xmlns:a16="http://schemas.microsoft.com/office/drawing/2014/main" val="20002"/>
                    </a:ext>
                  </a:extLst>
                </a:gridCol>
              </a:tblGrid>
              <a:tr h="73716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90576">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S5-195571</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on Charging aspects of Enhancing Topology of SMF and UPF in 5G Networks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China Mobile Com. Corporation</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49198451"/>
                  </a:ext>
                </a:extLst>
              </a:tr>
              <a:tr h="590576">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S5-195572</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a:t>
                      </a:r>
                      <a:r>
                        <a:rPr lang="en-US" sz="1600" kern="1200">
                          <a:solidFill>
                            <a:schemeClr val="tx1"/>
                          </a:solidFill>
                          <a:effectLst/>
                          <a:latin typeface="Calibri" panose="020F0502020204030204" pitchFamily="34" charset="0"/>
                          <a:ea typeface="DengXian" panose="02010600030101010101" pitchFamily="2" charset="-122"/>
                          <a:cs typeface="+mn-cs"/>
                        </a:rPr>
                        <a:t>Network Slice Performance and Analytics Charging in 5G System </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Huawei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5695239"/>
                  </a:ext>
                </a:extLst>
              </a:tr>
              <a:tr h="892949">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S5-195715</a:t>
                      </a:r>
                    </a:p>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Email approval</a:t>
                      </a:r>
                      <a:endParaRPr lang="en-US" sz="1600" kern="1200">
                        <a:solidFill>
                          <a:schemeClr val="tx1"/>
                        </a:solidFill>
                        <a:effectLst/>
                        <a:latin typeface="Calibri" panose="020F0502020204030204" pitchFamily="34" charset="0"/>
                        <a:ea typeface="DengXian" panose="02010600030101010101" pitchFamily="2" charset="-122"/>
                        <a:cs typeface="+mn-cs"/>
                      </a:endParaRPr>
                    </a:p>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on Network Slice Management Charging in 5G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Nokia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18553980"/>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S5-195074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on Volume Based Charging Aspects for VoLTE: </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China Mobile</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1715815"/>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S5-195586</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a:t>
                      </a:r>
                      <a:r>
                        <a:rPr lang="en-US" sz="1600" kern="1200">
                          <a:solidFill>
                            <a:schemeClr val="tx1"/>
                          </a:solidFill>
                          <a:effectLst/>
                          <a:latin typeface="Calibri" panose="020F0502020204030204" pitchFamily="34" charset="0"/>
                          <a:ea typeface="DengXian" panose="02010600030101010101" pitchFamily="2" charset="-122"/>
                          <a:cs typeface="+mn-cs"/>
                        </a:rPr>
                        <a:t>Charging AMF in 5G System Architecture Phase 1</a:t>
                      </a:r>
                      <a:r>
                        <a:rPr lang="en-GB" sz="1600" kern="1200">
                          <a:solidFill>
                            <a:schemeClr val="tx1"/>
                          </a:solidFill>
                          <a:effectLst/>
                          <a:latin typeface="Calibri" panose="020F0502020204030204" pitchFamily="34" charset="0"/>
                          <a:ea typeface="DengXian" panose="02010600030101010101" pitchFamily="2" charset="-122"/>
                          <a:cs typeface="+mn-cs"/>
                        </a:rPr>
                        <a:t>: </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Nokia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08291311"/>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S5-195824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SID </a:t>
                      </a:r>
                      <a:r>
                        <a:rPr lang="en-US" sz="1600" kern="1200">
                          <a:solidFill>
                            <a:schemeClr val="tx1"/>
                          </a:solidFill>
                          <a:effectLst/>
                          <a:latin typeface="Calibri" panose="020F0502020204030204" pitchFamily="34" charset="0"/>
                          <a:ea typeface="DengXian" panose="02010600030101010101" pitchFamily="2" charset="-122"/>
                          <a:cs typeface="+mn-cs"/>
                        </a:rPr>
                        <a:t>Study on Charging Aspects of Network Slicing</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Huawei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936299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2386271"/>
              </p:ext>
            </p:extLst>
          </p:nvPr>
        </p:nvGraphicFramePr>
        <p:xfrm>
          <a:off x="408656" y="1228297"/>
          <a:ext cx="10996995" cy="5006247"/>
        </p:xfrm>
        <a:graphic>
          <a:graphicData uri="http://schemas.openxmlformats.org/drawingml/2006/table">
            <a:tbl>
              <a:tblPr/>
              <a:tblGrid>
                <a:gridCol w="1039091">
                  <a:extLst>
                    <a:ext uri="{9D8B030D-6E8A-4147-A177-3AD203B41FA5}">
                      <a16:colId xmlns:a16="http://schemas.microsoft.com/office/drawing/2014/main" val="20000"/>
                    </a:ext>
                  </a:extLst>
                </a:gridCol>
                <a:gridCol w="7412589">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67213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75265">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S5-195576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32.290 Introduce event offline scenario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526592706"/>
                  </a:ext>
                </a:extLst>
              </a:tr>
              <a:tr h="361862">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S5-195593</a:t>
                      </a:r>
                      <a:r>
                        <a:rPr lang="en-GB" sz="1400" b="0" i="0" u="none" strike="noStrike" kern="1200">
                          <a:solidFill>
                            <a:schemeClr val="tx1"/>
                          </a:solidFill>
                          <a:effectLst/>
                          <a:latin typeface="Arial" panose="020B0604020202020204" pitchFamily="34" charset="0"/>
                          <a:ea typeface="+mn-ea"/>
                          <a:cs typeface="+mn-cs"/>
                        </a:rPr>
                        <a:t>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32.290 Introduce event offline scenario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71972154"/>
                  </a:ext>
                </a:extLst>
              </a:tr>
              <a:tr h="334112">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S5-195577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32.290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547020921"/>
                  </a:ext>
                </a:extLst>
              </a:tr>
              <a:tr h="434217">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S5-195578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32.290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36555330"/>
                  </a:ext>
                </a:extLst>
              </a:tr>
              <a:tr h="549622">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S5-195579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035765033"/>
                  </a:ext>
                </a:extLst>
              </a:tr>
              <a:tr h="34857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S5-195580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781148420"/>
                  </a:ext>
                </a:extLst>
              </a:tr>
              <a:tr h="37777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S5-195618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of failure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 China Mobile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61774867"/>
                  </a:ext>
                </a:extLst>
              </a:tr>
              <a:tr h="37296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of failure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 China Mobile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766960213"/>
                  </a:ext>
                </a:extLst>
              </a:tr>
              <a:tr h="38100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Clarification of Retry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64518595"/>
                  </a:ext>
                </a:extLst>
              </a:tr>
              <a:tr h="34438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Clarification of Retry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711941238"/>
                  </a:ext>
                </a:extLst>
              </a:tr>
              <a:tr h="23127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on response code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502581429"/>
                  </a:ext>
                </a:extLst>
              </a:tr>
              <a:tr h="223058">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S5-195719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on response code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594881425"/>
                  </a:ext>
                </a:extLst>
              </a:tr>
            </a:tbl>
          </a:graphicData>
        </a:graphic>
      </p:graphicFrame>
    </p:spTree>
    <p:extLst>
      <p:ext uri="{BB962C8B-B14F-4D97-AF65-F5344CB8AC3E}">
        <p14:creationId xmlns:p14="http://schemas.microsoft.com/office/powerpoint/2010/main" val="412659214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5316759"/>
              </p:ext>
            </p:extLst>
          </p:nvPr>
        </p:nvGraphicFramePr>
        <p:xfrm>
          <a:off x="393400" y="1155562"/>
          <a:ext cx="10972802" cy="5125619"/>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Serving PLMN Rate Control in List of Traffic Data Volumes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Serving PLMN Rate Control in List of Traffic Data Volumes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nfConsumerIdentifier and usedUnitContainer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37622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nfConsumerIdentifier and usedUnitContainer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S5-195072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TriggerCategory and Triggers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733039668"/>
                  </a:ext>
                </a:extLst>
              </a:tr>
              <a:tr h="39266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TriggerCategory and Triggers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Correction of Serving Node change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S5-195730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Serving Node change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S5-195101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Correction on NetworkFunctionality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S5-195102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on NetworkFunctionality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313289924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93229374"/>
              </p:ext>
            </p:extLst>
          </p:nvPr>
        </p:nvGraphicFramePr>
        <p:xfrm>
          <a:off x="383010" y="1143001"/>
          <a:ext cx="10506663" cy="5223031"/>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079176">
                  <a:extLst>
                    <a:ext uri="{9D8B030D-6E8A-4147-A177-3AD203B41FA5}">
                      <a16:colId xmlns:a16="http://schemas.microsoft.com/office/drawing/2014/main" val="20002"/>
                    </a:ext>
                  </a:extLst>
                </a:gridCol>
              </a:tblGrid>
              <a:tr h="7347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9346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S5-195731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32.297 Correction of reference architecture in 5G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3511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32.297 Correction of reference architecture in 5G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3511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Report Time in QFI Container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35923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Report Time in QFI Container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549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SubscriptionIdentificationType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733039668"/>
                  </a:ext>
                </a:extLst>
              </a:tr>
              <a:tr h="4494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SubscriptionIdentificationType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3632777203"/>
                  </a:ext>
                </a:extLst>
              </a:tr>
              <a:tr h="4273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Termination action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28301458"/>
                  </a:ext>
                </a:extLst>
              </a:tr>
              <a:tr h="3107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07873227"/>
                  </a:ext>
                </a:extLst>
              </a:tr>
              <a:tr h="36926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929871747"/>
                  </a:ext>
                </a:extLst>
              </a:tr>
              <a:tr h="407448">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S5-195761</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870988810"/>
                  </a:ext>
                </a:extLst>
              </a:tr>
              <a:tr h="407448">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S5-195762</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15662698"/>
                  </a:ext>
                </a:extLst>
              </a:tr>
            </a:tbl>
          </a:graphicData>
        </a:graphic>
      </p:graphicFrame>
    </p:spTree>
    <p:extLst>
      <p:ext uri="{BB962C8B-B14F-4D97-AF65-F5344CB8AC3E}">
        <p14:creationId xmlns:p14="http://schemas.microsoft.com/office/powerpoint/2010/main" val="296759151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85418124"/>
              </p:ext>
            </p:extLst>
          </p:nvPr>
        </p:nvGraphicFramePr>
        <p:xfrm>
          <a:off x="232011" y="1228298"/>
          <a:ext cx="10972802" cy="4804619"/>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Bindings of common field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Bindings of common field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S5-195765</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Bindings for 5G data connectivity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Bindings for 5G data connectivity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S5-195767</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version numbering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S5-195768</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version numbering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S5-195769</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Add the NF services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Add the NF services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a:t>
                      </a:r>
                      <a:r>
                        <a:rPr lang="en-US" sz="1400" b="0" i="0" u="none" strike="noStrike" kern="1200">
                          <a:solidFill>
                            <a:schemeClr val="tx1"/>
                          </a:solidFill>
                          <a:effectLst/>
                          <a:latin typeface="Arial" panose="020B0604020202020204" pitchFamily="34" charset="0"/>
                          <a:ea typeface="+mn-ea"/>
                          <a:cs typeface="+mn-cs"/>
                        </a:rPr>
                        <a:t>Add the Service specification 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a:t>
                      </a:r>
                      <a:r>
                        <a:rPr lang="en-US" sz="1400" b="0" i="0" u="none" strike="noStrike" kern="1200">
                          <a:solidFill>
                            <a:schemeClr val="tx1"/>
                          </a:solidFill>
                          <a:effectLst/>
                          <a:latin typeface="Arial" panose="020B0604020202020204" pitchFamily="34" charset="0"/>
                          <a:ea typeface="+mn-ea"/>
                          <a:cs typeface="+mn-cs"/>
                        </a:rPr>
                        <a:t>Add the Service specification 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415593897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44334</TotalTime>
  <Words>2583</Words>
  <Application>Microsoft Office PowerPoint</Application>
  <PresentationFormat>Widescreen</PresentationFormat>
  <Paragraphs>556</Paragraphs>
  <Slides>22</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Courier New</vt:lpstr>
      <vt:lpstr>Times New Roman</vt:lpstr>
      <vt:lpstr>Wingdings</vt:lpstr>
      <vt:lpstr>Office Theme</vt:lpstr>
      <vt:lpstr>    SA5 CH SWG Exec Report SA5#125ah, 25-28 June 2019  Sapporo, Japan  SA5#126, 19 – 23 August 2019 Bruges, Belgium   </vt:lpstr>
      <vt:lpstr>Administrative aspects</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SA#84</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Nokia - mga1</cp:lastModifiedBy>
  <cp:revision>1249</cp:revision>
  <dcterms:created xsi:type="dcterms:W3CDTF">2008-08-30T09:32:10Z</dcterms:created>
  <dcterms:modified xsi:type="dcterms:W3CDTF">2019-08-23T11:31:54Z</dcterms:modified>
</cp:coreProperties>
</file>